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DB9"/>
    <a:srgbClr val="EFECD9"/>
    <a:srgbClr val="F8F7EE"/>
    <a:srgbClr val="F2F0E2"/>
    <a:srgbClr val="F5F3E7"/>
    <a:srgbClr val="EAE6CE"/>
    <a:srgbClr val="445458"/>
    <a:srgbClr val="C2D4E6"/>
    <a:srgbClr val="B3C5D8"/>
    <a:srgbClr val="5365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0" autoAdjust="0"/>
    <p:restoredTop sz="94660"/>
  </p:normalViewPr>
  <p:slideViewPr>
    <p:cSldViewPr snapToGrid="0">
      <p:cViewPr varScale="1">
        <p:scale>
          <a:sx n="95" d="100"/>
          <a:sy n="95" d="100"/>
        </p:scale>
        <p:origin x="6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19F1D0-2E68-4F8A-A118-5EA265E30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A45003B-907B-4D97-A186-2D6591F896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451CD7-76A8-449F-BBC0-1F631DEE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5CB3AD-B210-4A4A-B4EF-DDD69904C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AEE1DB6-45DE-4975-A981-5485834F9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0121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E9FDEF-B424-43A2-894F-F051C7762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84CF8EA-0559-4DFE-9543-5E99A12286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AA86AA-CB67-4498-8A15-6A7C6F294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6C9329-8C9C-41C4-83EC-7F059BC32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079D96-1DAF-4B55-AB42-7597D64E8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6790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2F72DDB-6920-4DBD-9D0E-1C574B2D54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BE6C0A5-4B9C-4C36-9377-7B21312480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E32369-01DB-4146-B77D-7B9D277C5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A96394-C839-426B-B052-C2C410A2D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9091F1-D13D-4704-99B7-C48C98C10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7419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C8EC29-13B4-47A0-AC30-3E8EEDC7E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BE176C-65A4-457C-9AC4-89D8882C8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223CCD-D0DE-481D-BD70-2C10FAF18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92B194-2D43-4AF5-B160-F311BF279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9E0583-DE03-4386-8901-062BFF647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0136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949870-7A60-4652-B24E-079924192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2AF6FD-8F61-4E95-B8A9-82BDFFF44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50F3D3-2B06-46BD-B697-C00625ABA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B2F78B-87AB-4F4E-87A3-E0E5A1F62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B87569-05B0-4E20-B485-BB6E5DBA5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0817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FAF02E-D587-427F-AF40-B8E61EC47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6B8005-FE52-4A77-A3FB-7F6D1878C3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E10D2C3-52F0-47A3-BDDE-D5AB323CA5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146F8B3-5A68-4561-9066-B0FA4DD2F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BEEBFBF-33CF-4B6D-BE81-FD42BCBE1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C98602-C856-4FA9-A0A4-A7680E89E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2816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0D0522-6FCC-47BA-8173-3B5D8C92E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2D2FCF-75AC-4779-8FFD-4DF8DEA30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BE44F09-8DD1-4039-BA1D-B3537E438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9D06D7-55C5-4BCD-8500-685C73A0C3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9406E50-83D3-4C9A-B858-09135EEAE8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0A7167B-8318-4686-8128-7DA46AA33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DB36F34-9E71-4F99-B03C-4B2D521B7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B3EFA2C-61F4-4188-BA19-7FF0C0086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8212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4B389A-AEE6-4D3E-B650-3A62D5EC4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88608A8-D943-40EF-B9C5-7233DC64D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8A8C55F-35C5-46C0-A2CB-2C3CF700A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0104AAE-B6C2-4242-84EB-B7074F781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7618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04572EC-9241-48CB-AC6C-4487154DA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EA546E3-DA31-4A5C-B068-582CA2D74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E54EAE2-36ED-4DBA-8110-D55B472C2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794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28CEB1-333C-407E-9B7E-7C532EA51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8F804E-BE87-406A-B310-1CC827E4A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A7A384A-5D2D-4F1D-A555-41AF8A9A63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D98EB43-7E90-4BBF-B9D3-CAD387659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544613C-BD72-4D03-9758-A973757FD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00F39A-F8E8-4088-9850-CE23E9D05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0490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722901-EA90-4B38-AFA5-F1B18CE17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AC0C7C6-30DF-4366-9946-CFF56AF5FF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BE7F91C-7DDB-4E81-8F8C-77430191A6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3C5F755-6BA4-4B7B-8EFE-7E6636DBD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D937CF4-C7D3-4E1E-9FC4-53D9F401A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E64394-6F9B-4908-9C52-E373A1B71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0059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80000">
              <a:srgbClr val="F2F0E2"/>
            </a:gs>
            <a:gs pos="32000">
              <a:srgbClr val="F8F7EE"/>
            </a:gs>
            <a:gs pos="85100">
              <a:srgbClr val="EFECD9"/>
            </a:gs>
            <a:gs pos="100000">
              <a:srgbClr val="EAE6CE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3E8D36-80B9-4B70-B52B-75DB36BB1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13C660-4D20-4A36-A7ED-1AC23399B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C43CC2-6DF7-491B-8DA8-BA9521EA93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BAA9A-09C1-40B3-BC88-D8811C35FC2B}" type="datetimeFigureOut">
              <a:rPr lang="ru-RU" smtClean="0"/>
              <a:t>25.10.2023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001504-406F-4D9A-B8CE-798F64290A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EBF2CA-A194-4A25-B7EC-4764C85FB0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5C026-BADC-4D6D-9859-8E62B9A3913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088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"/>
                    </a14:imgEffect>
                    <a14:imgEffect>
                      <a14:colorTemperature colorTemp="6343"/>
                    </a14:imgEffect>
                    <a14:imgEffect>
                      <a14:brightnessContrast bright="-7000" contrast="-11000"/>
                    </a14:imgEffect>
                  </a14:imgLayer>
                </a14:imgProps>
              </a:ext>
            </a:extLst>
          </a:blip>
          <a:srcRect/>
          <a:stretch>
            <a:fillRect t="-1000" r="-4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1781DA-3C57-4F87-8735-D8388A973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12756"/>
            <a:ext cx="7430814" cy="2387600"/>
          </a:xfrm>
        </p:spPr>
        <p:txBody>
          <a:bodyPr>
            <a:normAutofit/>
          </a:bodyPr>
          <a:lstStyle/>
          <a:p>
            <a:pPr algn="l"/>
            <a:r>
              <a:rPr lang="ru-RU" sz="4000" dirty="0">
                <a:solidFill>
                  <a:srgbClr val="48482E"/>
                </a:solidFill>
                <a:latin typeface="Arial Black" panose="020B0A04020102020204" pitchFamily="34" charset="0"/>
              </a:rPr>
              <a:t>Реформы и внешняя политика Иван IV. Опричнина.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1B3A631-F193-47CE-942F-C0989D112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15614"/>
            <a:ext cx="2454111" cy="489195"/>
          </a:xfrm>
        </p:spPr>
        <p:txBody>
          <a:bodyPr/>
          <a:lstStyle/>
          <a:p>
            <a:r>
              <a:rPr lang="ru-RU" dirty="0">
                <a:solidFill>
                  <a:srgbClr val="536558"/>
                </a:solidFill>
              </a:rPr>
              <a:t>Доклад на тему: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50E712-0932-4DFB-856A-491F6471751B}"/>
              </a:ext>
            </a:extLst>
          </p:cNvPr>
          <p:cNvSpPr txBox="1"/>
          <p:nvPr/>
        </p:nvSpPr>
        <p:spPr>
          <a:xfrm>
            <a:off x="8776138" y="115614"/>
            <a:ext cx="34158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dirty="0">
                <a:solidFill>
                  <a:srgbClr val="445458"/>
                </a:solidFill>
              </a:rPr>
              <a:t>Выполнили студенты группы ИСТ-331</a:t>
            </a:r>
          </a:p>
          <a:p>
            <a:pPr algn="r"/>
            <a:r>
              <a:rPr lang="ru-RU" dirty="0" err="1">
                <a:solidFill>
                  <a:srgbClr val="445458"/>
                </a:solidFill>
              </a:rPr>
              <a:t>Числова</a:t>
            </a:r>
            <a:r>
              <a:rPr lang="ru-RU" dirty="0">
                <a:solidFill>
                  <a:srgbClr val="445458"/>
                </a:solidFill>
              </a:rPr>
              <a:t> Екатерина, Рыжик Анастасия, Филинцева Анастасия, Воеводский Денис, Соляр Данила</a:t>
            </a:r>
          </a:p>
        </p:txBody>
      </p:sp>
    </p:spTree>
    <p:extLst>
      <p:ext uri="{BB962C8B-B14F-4D97-AF65-F5344CB8AC3E}">
        <p14:creationId xmlns:p14="http://schemas.microsoft.com/office/powerpoint/2010/main" val="639619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341FAA-89DF-4898-B949-B3D73D18B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775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1B3795-23D1-402C-BBE4-B408FB4E5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7793" y="478410"/>
            <a:ext cx="7607431" cy="5901179"/>
          </a:xfrm>
        </p:spPr>
        <p:txBody>
          <a:bodyPr>
            <a:normAutofit/>
          </a:bodyPr>
          <a:lstStyle/>
          <a:p>
            <a:pPr algn="just"/>
            <a:r>
              <a:rPr lang="ru-RU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25 августа 1530 года</a:t>
            </a:r>
            <a:r>
              <a:rPr lang="ru-RU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в семье Великого князя Московского Василия III родился Иван Васильевич Рюрикович.</a:t>
            </a:r>
          </a:p>
          <a:p>
            <a:pPr marL="0" indent="0" algn="just">
              <a:buNone/>
            </a:pPr>
            <a:endParaRPr lang="ru-RU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ru-RU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1545 году</a:t>
            </a:r>
            <a:r>
              <a:rPr lang="ru-RU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достигнув совершеннолетия, Иван стал полноправным правителем.</a:t>
            </a:r>
          </a:p>
          <a:p>
            <a:pPr marL="0" indent="0" algn="just">
              <a:buNone/>
            </a:pPr>
            <a:endParaRPr lang="ru-RU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ru-RU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Период царствования Ивана IV длился </a:t>
            </a:r>
            <a:r>
              <a:rPr lang="ru-RU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с 1533 по 1575 год</a:t>
            </a:r>
            <a:r>
              <a:rPr lang="ru-RU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 </a:t>
            </a:r>
          </a:p>
          <a:p>
            <a:pPr marL="0" indent="0" algn="just">
              <a:buNone/>
            </a:pPr>
            <a:endParaRPr lang="ru-RU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ru-RU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Государь всея Руси был прозван Грозным за жестокий нрав. Во времена правления создавалась атмосфера всеобщего страха.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02C099C-FACC-4C92-95FE-607B8CF619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99" r="17677"/>
          <a:stretch/>
        </p:blipFill>
        <p:spPr>
          <a:xfrm>
            <a:off x="436775" y="1216155"/>
            <a:ext cx="3510134" cy="44256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6FC9E6-8D65-484E-A7C3-7937BAE9DE06}"/>
              </a:ext>
            </a:extLst>
          </p:cNvPr>
          <p:cNvSpPr txBox="1"/>
          <p:nvPr/>
        </p:nvSpPr>
        <p:spPr>
          <a:xfrm>
            <a:off x="1033524" y="5703044"/>
            <a:ext cx="231663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latin typeface="+mj-lt"/>
              </a:rPr>
              <a:t>Иван </a:t>
            </a:r>
            <a:r>
              <a:rPr lang="en-US" sz="2000" dirty="0">
                <a:latin typeface="+mj-lt"/>
              </a:rPr>
              <a:t>IV </a:t>
            </a:r>
            <a:r>
              <a:rPr lang="ru-RU" sz="2000" dirty="0">
                <a:latin typeface="+mj-lt"/>
              </a:rPr>
              <a:t>Васильевич</a:t>
            </a:r>
          </a:p>
          <a:p>
            <a:pPr algn="ctr"/>
            <a:r>
              <a:rPr lang="ru-RU" sz="2000" dirty="0">
                <a:latin typeface="+mj-lt"/>
              </a:rPr>
              <a:t>(</a:t>
            </a:r>
            <a:r>
              <a:rPr lang="ru-RU" sz="2000" b="1" dirty="0">
                <a:latin typeface="+mj-lt"/>
                <a:ea typeface="Calibri Light" panose="020F0302020204030204" pitchFamily="34" charset="0"/>
                <a:cs typeface="Calibri Light" panose="020F0302020204030204" pitchFamily="34" charset="0"/>
              </a:rPr>
              <a:t>1533 -1575 )</a:t>
            </a:r>
            <a:endParaRPr lang="ru-RU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4409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BFD9D5-F4B7-42C1-8952-34F1EC5D4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81739"/>
            <a:ext cx="10515600" cy="1254098"/>
          </a:xfrm>
        </p:spPr>
        <p:txBody>
          <a:bodyPr>
            <a:normAutofit/>
          </a:bodyPr>
          <a:lstStyle/>
          <a:p>
            <a:pPr algn="ctr"/>
            <a:r>
              <a:rPr lang="ru-RU" sz="2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Внешняя политика Ивана Грозного</a:t>
            </a:r>
          </a:p>
        </p:txBody>
      </p:sp>
      <p:graphicFrame>
        <p:nvGraphicFramePr>
          <p:cNvPr id="8" name="Таблица 8">
            <a:extLst>
              <a:ext uri="{FF2B5EF4-FFF2-40B4-BE49-F238E27FC236}">
                <a16:creationId xmlns:a16="http://schemas.microsoft.com/office/drawing/2014/main" id="{D4487EA6-CF74-40CD-B677-77EDDFC512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9714336"/>
              </p:ext>
            </p:extLst>
          </p:nvPr>
        </p:nvGraphicFramePr>
        <p:xfrm>
          <a:off x="1" y="426720"/>
          <a:ext cx="12191999" cy="64312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73517">
                  <a:extLst>
                    <a:ext uri="{9D8B030D-6E8A-4147-A177-3AD203B41FA5}">
                      <a16:colId xmlns:a16="http://schemas.microsoft.com/office/drawing/2014/main" val="1488579958"/>
                    </a:ext>
                  </a:extLst>
                </a:gridCol>
                <a:gridCol w="3641944">
                  <a:extLst>
                    <a:ext uri="{9D8B030D-6E8A-4147-A177-3AD203B41FA5}">
                      <a16:colId xmlns:a16="http://schemas.microsoft.com/office/drawing/2014/main" val="2701651435"/>
                    </a:ext>
                  </a:extLst>
                </a:gridCol>
                <a:gridCol w="4976538">
                  <a:extLst>
                    <a:ext uri="{9D8B030D-6E8A-4147-A177-3AD203B41FA5}">
                      <a16:colId xmlns:a16="http://schemas.microsoft.com/office/drawing/2014/main" val="4085483636"/>
                    </a:ext>
                  </a:extLst>
                </a:gridCol>
              </a:tblGrid>
              <a:tr h="192491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Юг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Восток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Запад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4987364"/>
                  </a:ext>
                </a:extLst>
              </a:tr>
              <a:tr h="596723"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Цель: защитить русские земли от набегов крымского хана.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Цель: защитить русские земли от набегов Казанского и Астраханского ханств; присоединить Поволжье: завладеть Волжским торговым путём.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Цель: выйти к Балтийскому морю, разгромить Ливонский орден и вернуть захваченные орденом Прибалтийские земли.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64921"/>
                  </a:ext>
                </a:extLst>
              </a:tr>
              <a:tr h="596723"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1560-1561 гг. - «набеги» русских войск на Крым, что заставило забеспокоиться правителей Бахчисарая и Стамбула.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1547-1548 гг. - предпринят первый казанский поход (так как предварительные попытки решить вопрос дипломатическим путём не удались).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1558-1583 гг. - Ливонская война, в результате которой разгромлен Ливонский орден.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6824589"/>
                  </a:ext>
                </a:extLst>
              </a:tr>
              <a:tr h="1135699"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В результате похода крымского хана Девлет-</a:t>
                      </a:r>
                      <a:r>
                        <a:rPr lang="ru-RU" sz="1400" dirty="0" err="1"/>
                        <a:t>Гирея</a:t>
                      </a:r>
                      <a:r>
                        <a:rPr lang="ru-RU" sz="1400" dirty="0"/>
                        <a:t> на Москву в 1571 г. была разорена и почти полностью сожжена столица,. С этого момента Иван Грозный «разочаровался» в "опричнине», признав её неэффективной.</a:t>
                      </a:r>
                    </a:p>
                    <a:p>
                      <a:pPr algn="just"/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1547-1548 гг. - второй казанский поход успеха не принёс.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После удачного начала войны и взятия городов Нар-вы, Дерпта, Полоцка война превратилась в затяжную и проигрышную для России.</a:t>
                      </a:r>
                    </a:p>
                    <a:p>
                      <a:pPr algn="just"/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148733"/>
                  </a:ext>
                </a:extLst>
              </a:tr>
              <a:tr h="731467"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1572 г. - разгром крымского хана Девлет-</a:t>
                      </a:r>
                      <a:r>
                        <a:rPr lang="ru-RU" sz="1400" dirty="0" err="1"/>
                        <a:t>Гирея</a:t>
                      </a:r>
                      <a:r>
                        <a:rPr lang="ru-RU" sz="1400" dirty="0"/>
                        <a:t> в </a:t>
                      </a:r>
                      <a:r>
                        <a:rPr lang="ru-RU" sz="1400" dirty="0" err="1"/>
                        <a:t>Молодинской</a:t>
                      </a:r>
                      <a:r>
                        <a:rPr lang="ru-RU" sz="1400" dirty="0"/>
                        <a:t> битве.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1552 г. - третий казанский поход. закончившийся осадой и взятием Казани.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Выйти к Балтийскому морю не удалось, так как против русских объединились Швеция, Дания, Польша, Литва. Два последних государства в 1569 г. объединились в могущественную Речь Посполитую.</a:t>
                      </a:r>
                    </a:p>
                    <a:p>
                      <a:pPr algn="just"/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361069"/>
                  </a:ext>
                </a:extLst>
              </a:tr>
              <a:tr h="596723">
                <a:tc>
                  <a:txBody>
                    <a:bodyPr/>
                    <a:lstStyle/>
                    <a:p>
                      <a:pPr algn="just"/>
                      <a:endParaRPr lang="ru-RU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1556 г. - благодаря завоеванию Астраханского ханства, Поволжье стало русским.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Подписаны невыгодные для России Ям-</a:t>
                      </a:r>
                      <a:r>
                        <a:rPr lang="ru-RU" sz="1400" dirty="0" err="1"/>
                        <a:t>Залольское</a:t>
                      </a:r>
                      <a:r>
                        <a:rPr lang="ru-RU" sz="1400" dirty="0"/>
                        <a:t> (1582 г. на 10 лет) и Плюсское (1583 г. на 3 года) перемирия с Польшей и Швецией.</a:t>
                      </a:r>
                    </a:p>
                    <a:p>
                      <a:pPr algn="just"/>
                      <a:endParaRPr lang="ru-RU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6275096"/>
                  </a:ext>
                </a:extLst>
              </a:tr>
              <a:tr h="461979">
                <a:tc>
                  <a:txBody>
                    <a:bodyPr/>
                    <a:lstStyle/>
                    <a:p>
                      <a:pPr algn="just"/>
                      <a:endParaRPr lang="ru-RU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Волжский торговый путь стал для русских купцов свободным.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/>
                        <a:t>Результат войны - экономический упадок, лишение завоеваний первого периода войны и потеря нескольких исконно русских городов (Ивангород, Яма и Копорье).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6360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7182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FEE33D-5878-4974-873F-545806FC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463" y="-125645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Реформы Ивана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IV</a:t>
            </a:r>
            <a:endParaRPr lang="ru-RU" sz="2400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FAE006-EE47-45B6-A57D-A51CCBA58B67}"/>
              </a:ext>
            </a:extLst>
          </p:cNvPr>
          <p:cNvSpPr txBox="1"/>
          <p:nvPr/>
        </p:nvSpPr>
        <p:spPr>
          <a:xfrm>
            <a:off x="439463" y="3057733"/>
            <a:ext cx="4418286" cy="34778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/>
        </p:spPr>
        <p:txBody>
          <a:bodyPr wrap="square">
            <a:spAutoFit/>
          </a:bodyPr>
          <a:lstStyle/>
          <a:p>
            <a:pPr algn="just"/>
            <a:r>
              <a:rPr lang="ru-RU" sz="2000" b="1" dirty="0"/>
              <a:t>Военная реформа:</a:t>
            </a:r>
          </a:p>
          <a:p>
            <a:pPr algn="just"/>
            <a:endParaRPr lang="ru-RU" sz="2000" dirty="0"/>
          </a:p>
          <a:p>
            <a:pPr algn="just"/>
            <a:r>
              <a:rPr lang="ru-RU" sz="2000" dirty="0"/>
              <a:t>- Проведено укрепление вооруженных сил страны. Ядро армии теперь составляло дворянское ополчение;</a:t>
            </a:r>
          </a:p>
          <a:p>
            <a:pPr algn="just"/>
            <a:r>
              <a:rPr lang="ru-RU" sz="2000" dirty="0"/>
              <a:t>- Составлено Уложение о службе, согласно которому дворянин мог служить с 15 лет, служба передавалась при этом по наследству;</a:t>
            </a:r>
          </a:p>
          <a:p>
            <a:pPr algn="just"/>
            <a:r>
              <a:rPr lang="ru-RU" sz="2000" dirty="0"/>
              <a:t>- В 1550 г. было создано постоянное стрелецкое войско.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86471F-8072-43CA-974D-09A699227626}"/>
              </a:ext>
            </a:extLst>
          </p:cNvPr>
          <p:cNvSpPr txBox="1"/>
          <p:nvPr/>
        </p:nvSpPr>
        <p:spPr>
          <a:xfrm>
            <a:off x="5181599" y="5212169"/>
            <a:ext cx="6570938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ru-RU" sz="2000" b="1" dirty="0"/>
              <a:t>Судебная реформа:</a:t>
            </a:r>
          </a:p>
          <a:p>
            <a:pPr algn="just"/>
            <a:endParaRPr lang="ru-RU" sz="2000" dirty="0"/>
          </a:p>
          <a:p>
            <a:pPr algn="just"/>
            <a:r>
              <a:rPr lang="ru-RU" sz="2000" dirty="0"/>
              <a:t>В 1550 г. был издан «Судебник» – свод законов, предусматривающих усиление централизованной власти.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C49183-DFEA-4D25-AB4C-26AFEFEE7635}"/>
              </a:ext>
            </a:extLst>
          </p:cNvPr>
          <p:cNvSpPr txBox="1"/>
          <p:nvPr/>
        </p:nvSpPr>
        <p:spPr>
          <a:xfrm>
            <a:off x="5181599" y="3267995"/>
            <a:ext cx="6570938" cy="16312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ru-RU" sz="2000" b="1" dirty="0"/>
              <a:t>Церковная реформа:</a:t>
            </a:r>
          </a:p>
          <a:p>
            <a:pPr algn="just"/>
            <a:endParaRPr lang="ru-RU" sz="2000" dirty="0"/>
          </a:p>
          <a:p>
            <a:pPr algn="just"/>
            <a:r>
              <a:rPr lang="ru-RU" sz="2000" dirty="0"/>
              <a:t>- Оформлен общерусский список святых;</a:t>
            </a:r>
          </a:p>
          <a:p>
            <a:pPr algn="just"/>
            <a:r>
              <a:rPr lang="ru-RU" sz="2000" dirty="0"/>
              <a:t>- Проверены церковные книги;</a:t>
            </a:r>
          </a:p>
          <a:p>
            <a:pPr algn="just"/>
            <a:r>
              <a:rPr lang="ru-RU" sz="2000" dirty="0"/>
              <a:t>- Унифицированы богослужение и все церковные обряды.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E07122-55A8-4C34-A6A5-14E53511206A}"/>
              </a:ext>
            </a:extLst>
          </p:cNvPr>
          <p:cNvSpPr txBox="1"/>
          <p:nvPr/>
        </p:nvSpPr>
        <p:spPr>
          <a:xfrm>
            <a:off x="439463" y="933070"/>
            <a:ext cx="5429253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ru-RU" sz="2000" b="1" dirty="0"/>
              <a:t>Реформа центрального и местного управления (губная реформа):</a:t>
            </a:r>
          </a:p>
          <a:p>
            <a:endParaRPr lang="ru-RU" sz="2000" dirty="0"/>
          </a:p>
          <a:p>
            <a:pPr algn="just"/>
            <a:r>
              <a:rPr lang="ru-RU" sz="2000" dirty="0"/>
              <a:t>Она была проведена в середине 1550-х гг., в соответствии с ней власть на местах переходила к губным и земским старостам</a:t>
            </a:r>
            <a:r>
              <a:rPr lang="ru-RU" dirty="0"/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43638C-67B5-4E98-8D41-418597B6FA9B}"/>
              </a:ext>
            </a:extLst>
          </p:cNvPr>
          <p:cNvSpPr txBox="1"/>
          <p:nvPr/>
        </p:nvSpPr>
        <p:spPr>
          <a:xfrm>
            <a:off x="6049364" y="933070"/>
            <a:ext cx="5703173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ru-RU" sz="2000" b="1" dirty="0"/>
              <a:t>Денежная реформа:</a:t>
            </a:r>
          </a:p>
          <a:p>
            <a:pPr algn="just"/>
            <a:endParaRPr lang="ru-RU" sz="2000" dirty="0"/>
          </a:p>
          <a:p>
            <a:pPr algn="just"/>
            <a:r>
              <a:rPr lang="ru-RU" sz="2000" dirty="0"/>
              <a:t>- Изъятие старой монеты и дальнейшая её перечеканка по единому стандарту. </a:t>
            </a:r>
          </a:p>
          <a:p>
            <a:pPr algn="just"/>
            <a:r>
              <a:rPr lang="ru-RU" sz="2000" dirty="0"/>
              <a:t>- В результате основной денежной единицей в обращении стала копейка.</a:t>
            </a:r>
          </a:p>
        </p:txBody>
      </p:sp>
    </p:spTree>
    <p:extLst>
      <p:ext uri="{BB962C8B-B14F-4D97-AF65-F5344CB8AC3E}">
        <p14:creationId xmlns:p14="http://schemas.microsoft.com/office/powerpoint/2010/main" val="2113930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FC6F01-8DC2-442C-BA88-C72DAE83B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1" y="-179549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Опричнина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881FA2-A0A1-4D70-A78B-C1D25BE6B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1" y="2439287"/>
            <a:ext cx="6800192" cy="4140447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ru-RU" sz="2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Решающие события, которые привели к опричнине:</a:t>
            </a:r>
          </a:p>
          <a:p>
            <a:pPr marL="0" indent="0" algn="just">
              <a:buNone/>
            </a:pPr>
            <a:endParaRPr lang="ru-RU" sz="2400" b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 algn="just">
              <a:buNone/>
            </a:pPr>
            <a:r>
              <a:rPr lang="ru-RU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 </a:t>
            </a:r>
            <a:r>
              <a:rPr lang="ru-RU" sz="2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1563 </a:t>
            </a:r>
            <a:r>
              <a:rPr lang="ru-RU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году умирает московский митрополит Макарий. Новый митрополит Афанасий занял сторону недовольных бояр и выступал против царя. </a:t>
            </a:r>
          </a:p>
          <a:p>
            <a:pPr marL="0" indent="0" algn="just">
              <a:buNone/>
            </a:pPr>
            <a:r>
              <a:rPr lang="ru-RU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 </a:t>
            </a:r>
            <a:r>
              <a:rPr lang="ru-RU" sz="2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В 1564 </a:t>
            </a:r>
            <a:r>
              <a:rPr lang="ru-RU" sz="24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году князь Курбский бросил армию и перешел на служение в княжество Литовское. Курбский забрал с собой многих военно-начальников, а также в самой Литве рассекретил всех русских шпионов. </a:t>
            </a:r>
            <a:endParaRPr lang="ru-RU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975055-F588-40CC-9048-B6A6B4D976B3}"/>
              </a:ext>
            </a:extLst>
          </p:cNvPr>
          <p:cNvSpPr txBox="1"/>
          <p:nvPr/>
        </p:nvSpPr>
        <p:spPr>
          <a:xfrm>
            <a:off x="304801" y="681601"/>
            <a:ext cx="1158239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200" b="1" dirty="0">
                <a:latin typeface="+mj-lt"/>
              </a:rPr>
              <a:t>В 1565 </a:t>
            </a:r>
            <a:r>
              <a:rPr lang="ru-RU" sz="2200" dirty="0">
                <a:latin typeface="+mj-lt"/>
              </a:rPr>
              <a:t>году Русь разделилась на деве части: </a:t>
            </a:r>
            <a:r>
              <a:rPr lang="ru-RU" sz="2200" b="1" dirty="0">
                <a:latin typeface="+mj-lt"/>
              </a:rPr>
              <a:t>опричнину </a:t>
            </a:r>
            <a:r>
              <a:rPr lang="ru-RU" sz="2200" dirty="0">
                <a:latin typeface="+mj-lt"/>
              </a:rPr>
              <a:t>и</a:t>
            </a:r>
            <a:r>
              <a:rPr lang="ru-RU" sz="2200" b="1" dirty="0">
                <a:latin typeface="+mj-lt"/>
              </a:rPr>
              <a:t> земщину</a:t>
            </a:r>
            <a:r>
              <a:rPr lang="ru-RU" sz="2200" dirty="0">
                <a:latin typeface="+mj-lt"/>
              </a:rPr>
              <a:t>. Хотя в государстве сформировалось две системы управления, Иван Васильевич оставался правителем всей страны.</a:t>
            </a:r>
          </a:p>
          <a:p>
            <a:pPr algn="just"/>
            <a:r>
              <a:rPr lang="ru-RU" sz="2200" b="1" i="1" dirty="0">
                <a:latin typeface="+mj-lt"/>
              </a:rPr>
              <a:t>Опричнина</a:t>
            </a:r>
            <a:r>
              <a:rPr lang="ru-RU" sz="2200" dirty="0">
                <a:latin typeface="+mj-lt"/>
              </a:rPr>
              <a:t> — земли, которые царь изымает в свое собственное (государственное) управление.</a:t>
            </a:r>
          </a:p>
          <a:p>
            <a:pPr algn="just"/>
            <a:r>
              <a:rPr lang="ru-RU" sz="2200" b="1" i="1" dirty="0">
                <a:latin typeface="+mj-lt"/>
              </a:rPr>
              <a:t>Земщина </a:t>
            </a:r>
            <a:r>
              <a:rPr lang="ru-RU" sz="2200" dirty="0">
                <a:latin typeface="+mj-lt"/>
              </a:rPr>
              <a:t>— земли, которыми продолжали ведать бояре. 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7E1D85C-A417-4759-B804-544179A00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3000"/>
                    </a14:imgEffect>
                    <a14:imgEffect>
                      <a14:colorTemperature colorTemp="8346"/>
                    </a14:imgEffect>
                    <a14:imgEffect>
                      <a14:saturation sat="64000"/>
                    </a14:imgEffect>
                    <a14:imgEffect>
                      <a14:brightnessContrast bright="6000" contrast="1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73159" y="1894358"/>
            <a:ext cx="4614040" cy="41404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AE5760B-149A-4875-8BF4-2AAADA8D38A6}"/>
              </a:ext>
            </a:extLst>
          </p:cNvPr>
          <p:cNvSpPr txBox="1"/>
          <p:nvPr/>
        </p:nvSpPr>
        <p:spPr>
          <a:xfrm>
            <a:off x="7273159" y="6034805"/>
            <a:ext cx="4614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dirty="0">
                <a:latin typeface="+mj-lt"/>
              </a:rPr>
              <a:t>Земли, вошедшие в опричнину</a:t>
            </a:r>
          </a:p>
        </p:txBody>
      </p:sp>
    </p:spTree>
    <p:extLst>
      <p:ext uri="{BB962C8B-B14F-4D97-AF65-F5344CB8AC3E}">
        <p14:creationId xmlns:p14="http://schemas.microsoft.com/office/powerpoint/2010/main" val="572064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81A154-A40F-46C6-886D-B775C73FD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96" y="-210207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Опричнина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BECA38-F18A-4E8D-B0C5-86A0ED3D1F5A}"/>
              </a:ext>
            </a:extLst>
          </p:cNvPr>
          <p:cNvSpPr txBox="1"/>
          <p:nvPr/>
        </p:nvSpPr>
        <p:spPr>
          <a:xfrm>
            <a:off x="352096" y="733878"/>
            <a:ext cx="52578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b="1" dirty="0">
                <a:latin typeface="+mj-lt"/>
              </a:rPr>
              <a:t>Главные направления опричнины:</a:t>
            </a:r>
          </a:p>
          <a:p>
            <a:pPr algn="just"/>
            <a:r>
              <a:rPr lang="ru-RU" sz="2000" dirty="0">
                <a:latin typeface="+mj-lt"/>
              </a:rPr>
              <a:t>• Перераспределение земель на территории Руси. Бояре и потомки Рюрика лишались своих наследственных вотчин.</a:t>
            </a:r>
          </a:p>
          <a:p>
            <a:pPr algn="just"/>
            <a:r>
              <a:rPr lang="ru-RU" sz="2000" dirty="0">
                <a:latin typeface="+mj-lt"/>
              </a:rPr>
              <a:t>• Раскол в рядах вельмож.</a:t>
            </a:r>
          </a:p>
          <a:p>
            <a:pPr algn="just"/>
            <a:r>
              <a:rPr lang="ru-RU" sz="2000" dirty="0">
                <a:latin typeface="+mj-lt"/>
              </a:rPr>
              <a:t>• Усиление зависимости от воли царя.</a:t>
            </a:r>
          </a:p>
          <a:p>
            <a:pPr algn="just"/>
            <a:r>
              <a:rPr lang="ru-RU" sz="2000" dirty="0">
                <a:latin typeface="+mj-lt"/>
              </a:rPr>
              <a:t>• Признание за царем права казнить изменников и конфисковать их владения.</a:t>
            </a:r>
          </a:p>
          <a:p>
            <a:pPr algn="just"/>
            <a:r>
              <a:rPr lang="ru-RU" sz="2000" dirty="0">
                <a:latin typeface="+mj-lt"/>
              </a:rPr>
              <a:t>• Легализация методов открытого террора.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517EE3-2B84-4080-9883-510041BDDED9}"/>
              </a:ext>
            </a:extLst>
          </p:cNvPr>
          <p:cNvSpPr txBox="1"/>
          <p:nvPr/>
        </p:nvSpPr>
        <p:spPr>
          <a:xfrm>
            <a:off x="352096" y="3626501"/>
            <a:ext cx="1148780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b="1" dirty="0">
                <a:latin typeface="+mj-lt"/>
              </a:rPr>
              <a:t>Последствия опричнины:</a:t>
            </a:r>
          </a:p>
          <a:p>
            <a:pPr algn="just"/>
            <a:r>
              <a:rPr lang="ru-RU" sz="2000" dirty="0">
                <a:latin typeface="+mj-lt"/>
              </a:rPr>
              <a:t>• Произошла централизация русских земель, укрепилась власть царя, создались предпосылки к будущему самодержавию.</a:t>
            </a:r>
          </a:p>
          <a:p>
            <a:pPr algn="just"/>
            <a:r>
              <a:rPr lang="ru-RU" sz="2000" dirty="0">
                <a:latin typeface="+mj-lt"/>
              </a:rPr>
              <a:t>• Отсутствие прямых наследников на престол привело к событиям Смутного времени (голод, разорение, борьба за трон, появление самозванцев, нападение врагов).</a:t>
            </a:r>
          </a:p>
          <a:p>
            <a:pPr algn="just"/>
            <a:r>
              <a:rPr lang="ru-RU" sz="2000" dirty="0">
                <a:latin typeface="+mj-lt"/>
              </a:rPr>
              <a:t>• Голод, бегство крестьян в Сибирь, за Урал привело к опустению городов, сёл, разорению помещичьих хозяйств.</a:t>
            </a:r>
          </a:p>
          <a:p>
            <a:pPr algn="just"/>
            <a:r>
              <a:rPr lang="ru-RU" sz="2000" dirty="0">
                <a:latin typeface="+mj-lt"/>
              </a:rPr>
              <a:t>• Произошло принудительное закрепощение русского крестьянства, введение «Заповедных лет», барщины.</a:t>
            </a:r>
          </a:p>
          <a:p>
            <a:pPr algn="just"/>
            <a:r>
              <a:rPr lang="ru-RU" sz="2000" dirty="0">
                <a:latin typeface="+mj-lt"/>
              </a:rPr>
              <a:t>• Ослабли экономика и военная мощь России.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7E2A113-8FF1-4F95-BF70-7D8D5CA3D2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6" b="2520"/>
          <a:stretch/>
        </p:blipFill>
        <p:spPr>
          <a:xfrm>
            <a:off x="6096000" y="452574"/>
            <a:ext cx="5454869" cy="332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475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428804-A71B-447B-866E-AA490B5F9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Выводы: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BE2B1D-DE2D-4AB4-AC16-A6E940D6B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31941"/>
            <a:ext cx="11277600" cy="548957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>
                <a:latin typeface="+mj-lt"/>
              </a:rPr>
              <a:t>• Успехи внешней политики выразились не только в расширении державы, но и в установлении отношений с разными странами мира.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Ивану Грозному удалось увеличить территорию страны на востоке, но в то же в Прибалтике были потеряны земли.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Территориальные приобретения способствовали тому, что экономика начала ориентироваться на экстенсивное развитие «вширь», а не «вглубь».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С одной стороны, появился свод законов и была усилена армия, с другой – централизация вызвала недовольство знати и этот фактор стал одной из политических причин Смуты.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В результате опричнины был расширен государственный аппарат и была увеличена численность армии. </a:t>
            </a:r>
          </a:p>
        </p:txBody>
      </p:sp>
    </p:spTree>
    <p:extLst>
      <p:ext uri="{BB962C8B-B14F-4D97-AF65-F5344CB8AC3E}">
        <p14:creationId xmlns:p14="http://schemas.microsoft.com/office/powerpoint/2010/main" val="3443630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1BCA60-DFA0-4525-9FBB-8CEB827B5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Источники: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70E0F1-42E8-43BC-A500-40E8D1B3D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800" dirty="0">
                <a:solidFill>
                  <a:schemeClr val="bg2">
                    <a:lumMod val="25000"/>
                  </a:schemeClr>
                </a:solidFill>
                <a:latin typeface="HelveticaNeue" panose="02000503000000020004" pitchFamily="2" charset="0"/>
              </a:rPr>
              <a:t>Орлов А.С., Георгиев В.А., Георгиева Н.Г., Сивохина Т.А. История России. -  М.: «ПРОСПЕКТ», 2015. </a:t>
            </a:r>
          </a:p>
          <a:p>
            <a:r>
              <a:rPr lang="ru-RU" sz="2800" dirty="0">
                <a:solidFill>
                  <a:schemeClr val="bg2">
                    <a:lumMod val="25000"/>
                  </a:schemeClr>
                </a:solidFill>
                <a:latin typeface="HelveticaNeue" panose="02000503000000020004" pitchFamily="2" charset="0"/>
              </a:rPr>
              <a:t>История России: в 3 т. / Под ред. А.Н. Сахарова. - М.: АСТ, 2001.</a:t>
            </a:r>
            <a:endParaRPr lang="ru-RU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61865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985</Words>
  <Application>Microsoft Macintosh PowerPoint</Application>
  <PresentationFormat>Широкоэкранный</PresentationFormat>
  <Paragraphs>86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HelveticaNeue</vt:lpstr>
      <vt:lpstr>Тема Office</vt:lpstr>
      <vt:lpstr>Реформы и внешняя политика Иван IV. Опричнина.</vt:lpstr>
      <vt:lpstr>Введение</vt:lpstr>
      <vt:lpstr>Внешняя политика Ивана Грозного</vt:lpstr>
      <vt:lpstr>Реформы Ивана IV</vt:lpstr>
      <vt:lpstr>Опричнина</vt:lpstr>
      <vt:lpstr>Опричнина</vt:lpstr>
      <vt:lpstr>Выводы:</vt:lpstr>
      <vt:lpstr>Источники: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Реформы и внешняя политика Иван IV. Опричнина.</dc:title>
  <dc:creator>Anastasia Filintseva</dc:creator>
  <cp:lastModifiedBy>Екатерина Числова</cp:lastModifiedBy>
  <cp:revision>17</cp:revision>
  <dcterms:created xsi:type="dcterms:W3CDTF">2023-10-24T18:18:38Z</dcterms:created>
  <dcterms:modified xsi:type="dcterms:W3CDTF">2023-10-25T07:31:58Z</dcterms:modified>
</cp:coreProperties>
</file>

<file path=docProps/thumbnail.jpeg>
</file>